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7" autoAdjust="0"/>
  </p:normalViewPr>
  <p:slideViewPr>
    <p:cSldViewPr snapToGrid="0">
      <p:cViewPr>
        <p:scale>
          <a:sx n="62" d="100"/>
          <a:sy n="62" d="100"/>
        </p:scale>
        <p:origin x="-47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Antal</a:t>
            </a:r>
            <a:r>
              <a:rPr lang="da-DK" baseline="0" dirty="0"/>
              <a:t> støjbelastede boliger over 58 dB pga. statsveje</a:t>
            </a:r>
            <a:br>
              <a:rPr lang="da-DK" baseline="0" dirty="0"/>
            </a:br>
            <a:endParaRPr lang="da-DK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'Ark1'!$A$1:$A$10</c:f>
              <c:strCache>
                <c:ptCount val="9"/>
                <c:pt idx="0">
                  <c:v>Gladsaxe</c:v>
                </c:pt>
                <c:pt idx="1">
                  <c:v>Hvidovre</c:v>
                </c:pt>
                <c:pt idx="2">
                  <c:v>Brøndby</c:v>
                </c:pt>
                <c:pt idx="3">
                  <c:v>Høje Taastrup</c:v>
                </c:pt>
                <c:pt idx="4">
                  <c:v>Gentofte</c:v>
                </c:pt>
                <c:pt idx="5">
                  <c:v>København</c:v>
                </c:pt>
                <c:pt idx="6">
                  <c:v>Vallensbæk</c:v>
                </c:pt>
                <c:pt idx="7">
                  <c:v>Rødovre</c:v>
                </c:pt>
                <c:pt idx="8">
                  <c:v>Ballerup</c:v>
                </c:pt>
              </c:strCache>
            </c:strRef>
          </c:cat>
          <c:val>
            <c:numRef>
              <c:f>'Ark1'!$B$1:$B$10</c:f>
              <c:numCache>
                <c:formatCode>General</c:formatCode>
                <c:ptCount val="10"/>
                <c:pt idx="0">
                  <c:v>6348</c:v>
                </c:pt>
                <c:pt idx="1">
                  <c:v>5855</c:v>
                </c:pt>
                <c:pt idx="2">
                  <c:v>4187</c:v>
                </c:pt>
                <c:pt idx="3">
                  <c:v>2243</c:v>
                </c:pt>
                <c:pt idx="4">
                  <c:v>2127</c:v>
                </c:pt>
                <c:pt idx="5">
                  <c:v>1972</c:v>
                </c:pt>
                <c:pt idx="6">
                  <c:v>1622</c:v>
                </c:pt>
                <c:pt idx="7">
                  <c:v>1502</c:v>
                </c:pt>
                <c:pt idx="8">
                  <c:v>1220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9B-4084-9542-1ACADFB6F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152384"/>
        <c:axId val="182215040"/>
      </c:barChart>
      <c:catAx>
        <c:axId val="1811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2215040"/>
        <c:crosses val="autoZero"/>
        <c:auto val="1"/>
        <c:lblAlgn val="ctr"/>
        <c:lblOffset val="100"/>
        <c:noMultiLvlLbl val="0"/>
      </c:catAx>
      <c:valAx>
        <c:axId val="18221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115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414583F-E9D1-4FA7-B8A0-A3A459E13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="" xmlns:a16="http://schemas.microsoft.com/office/drawing/2014/main" id="{28C7DFE2-DC24-4409-8CEF-DC47F53CA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FE6C26A2-C714-4E89-A286-125F3D1F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C7A64E5D-ACD0-41AD-A6B3-D9F45B41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868CB9AD-66BD-478F-8C1C-C4ADDDF5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685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27806BA-1A47-48A9-B972-88317181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="" xmlns:a16="http://schemas.microsoft.com/office/drawing/2014/main" id="{E2CB8A65-27E1-4975-BB49-2DF269176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4755FBF8-382D-4F62-9135-60595255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B33F023E-F4C8-46AB-BD91-63A7D374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805B0101-8516-468A-97A5-A9F5B15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433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="" xmlns:a16="http://schemas.microsoft.com/office/drawing/2014/main" id="{E6896CE1-C877-4F1E-BF08-773E08A4B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="" xmlns:a16="http://schemas.microsoft.com/office/drawing/2014/main" id="{2EBA91E5-AE9B-4F3E-97E3-BDEAA6D09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6D499820-D82F-4491-8A22-DA5352CE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93A4CFAA-4CF7-4C50-AA2A-4B5E0501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A0D7751B-8125-45D7-9D0D-38F2D4F3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16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28FF0CD-AC09-4ECD-ABF5-F0F68E18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6689CCA1-148D-464B-B899-FEC632E7B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9C8A9EAE-40A0-42CE-8BE4-924EAD10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9E44343-F32D-470E-80F5-08C6EA9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58B39511-9093-465C-B678-72EAF843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830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5417FD0-653A-45F7-BF8E-58301552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A689751B-49B8-421E-B323-03E0971D6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BC424AC0-8E12-4D11-866D-267442CB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74BB1AD2-8B33-4024-A3EB-F424D3EE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E7FA0E9A-9C15-47F9-B8AE-0DBBA540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06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8F47238-515E-428B-9D5A-B23E3CF7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5931DC79-403D-4751-A760-A7F216724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0469E591-A162-4A39-8EE5-9CC7CFB7F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44B4A1D7-1D58-417F-B60C-E8DE35DE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C5EA8A2F-AD02-40BB-8B7B-1113A985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BABA1179-1035-4A62-B331-72DFD6A4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85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756D730-A605-4854-8ED3-C18C53D1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48C09EA1-D705-4F16-9C19-DD2ACB74C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FFCDC781-D98E-427F-9BF3-66B97F021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="" xmlns:a16="http://schemas.microsoft.com/office/drawing/2014/main" id="{DF32B6FC-B270-4CF3-BEC6-D1926A259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="" xmlns:a16="http://schemas.microsoft.com/office/drawing/2014/main" id="{9EAC5D7D-EEFE-4E0D-83A8-ADAC47221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="" xmlns:a16="http://schemas.microsoft.com/office/drawing/2014/main" id="{38BA9106-558E-4D70-A5BD-8447B34B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="" xmlns:a16="http://schemas.microsoft.com/office/drawing/2014/main" id="{37F1C746-9336-4AE7-89A9-10A1F01B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="" xmlns:a16="http://schemas.microsoft.com/office/drawing/2014/main" id="{4FC4730C-72DA-4EF5-915E-ABA12096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34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808E0C-8F8E-491B-9252-A2684F88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84148C1B-AFF3-4F97-A2E8-DE6B1AB8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="" xmlns:a16="http://schemas.microsoft.com/office/drawing/2014/main" id="{0CA7C793-392C-41C9-A28E-2307738A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="" xmlns:a16="http://schemas.microsoft.com/office/drawing/2014/main" id="{6BF3EE07-A8C6-44AB-A89D-2D733870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27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="" xmlns:a16="http://schemas.microsoft.com/office/drawing/2014/main" id="{7C28CA39-7EDD-41A0-A01D-B8BF9F57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="" xmlns:a16="http://schemas.microsoft.com/office/drawing/2014/main" id="{4464B51F-84A5-4D02-BBE2-9ADE537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2CF97F93-5B55-4DC6-9C05-18848036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34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65EE2C-7FE2-4680-B2DF-C907C9CF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6843596-CAEF-4004-9F2F-C63B5D82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="" xmlns:a16="http://schemas.microsoft.com/office/drawing/2014/main" id="{4280550A-F0BD-4EAB-B98C-7360D56B0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3E548F3F-FE33-48F6-830B-2262316B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EAC8D7FB-0ABF-4BE2-86FC-FAD88225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3DF44481-ACEF-454A-8FA2-5DA0D712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28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E194504-148C-4DB2-BB68-C0A01C67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="" xmlns:a16="http://schemas.microsoft.com/office/drawing/2014/main" id="{609927B4-7B4E-4F29-B198-43A7A3EC3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="" xmlns:a16="http://schemas.microsoft.com/office/drawing/2014/main" id="{4E0B8B40-135E-4794-965E-E7D851386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6ADF900B-9635-4AD2-AF9B-15A2C46B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77E6A261-4334-46DC-A783-9078C64E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3166D437-8461-40D4-B356-D4C30C73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576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="" xmlns:a16="http://schemas.microsoft.com/office/drawing/2014/main" id="{AD183010-9D9B-41F9-8DBB-577B036F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077AB826-920B-43DC-8B96-54F2C3E2C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3427075-9015-4B05-9722-E00EFED26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B3889-3303-48C7-9370-30A907A267CE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213844C0-305C-40F8-A20E-2BF5FBF9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323B7BDB-6D87-42AF-B8F5-823D84FE4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F78D-B975-4625-91D1-219A32644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3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7C5824F-473C-4AB5-B530-D0B3815D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39"/>
            <a:ext cx="10515600" cy="3514987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/>
              <a:t>Foretræde for Transportudvalget 5. November 2019 om trafikstøj i Gladsaxe Kommune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Sammenslutningen af </a:t>
            </a:r>
            <a:r>
              <a:rPr lang="da-DK"/>
              <a:t>grundejerforeninger </a:t>
            </a:r>
            <a:r>
              <a:rPr lang="da-DK" smtClean="0"/>
              <a:t>i </a:t>
            </a:r>
            <a:r>
              <a:rPr lang="da-DK" dirty="0"/>
              <a:t>Gladsaxe Kommune </a:t>
            </a:r>
            <a:br>
              <a:rPr lang="da-DK" dirty="0"/>
            </a:br>
            <a:r>
              <a:rPr lang="da-DK" dirty="0"/>
              <a:t>v. Formand Flemming Yssing Hansen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D7307140-A6F2-4FE7-AED7-FDDDE9EE6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71" y="4018326"/>
            <a:ext cx="3172258" cy="22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3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2D93DF-51D6-4840-81FD-06E5669C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Kort over Gladsaxe og omegn fra Vejdirektoratets støjhandlingsplan 2018-2023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68100106-9165-4A19-A7AC-377A8867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040659"/>
            <a:ext cx="5353050" cy="38481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EA4F14F0-FC6B-4E9E-8C74-AF35CCB69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5" y="2799339"/>
            <a:ext cx="3343275" cy="284797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D4BC5F0B-0A8D-424E-8881-8D5C24D66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98" y="97781"/>
            <a:ext cx="1198202" cy="8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7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1537FDA7-0354-4AFD-AD2F-9112EF6A4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742917"/>
              </p:ext>
            </p:extLst>
          </p:nvPr>
        </p:nvGraphicFramePr>
        <p:xfrm>
          <a:off x="2568640" y="2021747"/>
          <a:ext cx="7054719" cy="411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1">
            <a:extLst>
              <a:ext uri="{FF2B5EF4-FFF2-40B4-BE49-F238E27FC236}">
                <a16:creationId xmlns="" xmlns:a16="http://schemas.microsoft.com/office/drawing/2014/main" id="{C45FF184-B895-46FE-9BD5-C0F523A5F17B}"/>
              </a:ext>
            </a:extLst>
          </p:cNvPr>
          <p:cNvSpPr txBox="1">
            <a:spLocks/>
          </p:cNvSpPr>
          <p:nvPr/>
        </p:nvSpPr>
        <p:spPr>
          <a:xfrm>
            <a:off x="1606378" y="526676"/>
            <a:ext cx="974742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Antal støjbelastede </a:t>
            </a:r>
            <a:r>
              <a:rPr lang="da-DK" dirty="0"/>
              <a:t>boliger </a:t>
            </a:r>
            <a:r>
              <a:rPr lang="da-DK" dirty="0" smtClean="0"/>
              <a:t>i kommuner </a:t>
            </a:r>
            <a:r>
              <a:rPr lang="da-DK" dirty="0"/>
              <a:t>omkring </a:t>
            </a:r>
            <a:r>
              <a:rPr lang="da-DK" dirty="0" smtClean="0"/>
              <a:t>København. Vejdirektoratets </a:t>
            </a:r>
            <a:r>
              <a:rPr lang="da-DK" dirty="0"/>
              <a:t>støjhandlingsplan 2018-2023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7DF4BF4B-397D-446B-9111-1411D597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44" y="101178"/>
            <a:ext cx="1198202" cy="8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8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kort&#10;&#10;Automatisk genereret beskrivelse">
            <a:extLst>
              <a:ext uri="{FF2B5EF4-FFF2-40B4-BE49-F238E27FC236}">
                <a16:creationId xmlns="" xmlns:a16="http://schemas.microsoft.com/office/drawing/2014/main" id="{F3D8DF30-AEEB-463B-ABB0-153D466C7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4" y="2243673"/>
            <a:ext cx="3874708" cy="2744953"/>
          </a:xfrm>
          <a:prstGeom prst="rect">
            <a:avLst/>
          </a:prstGeom>
        </p:spPr>
      </p:pic>
      <p:pic>
        <p:nvPicPr>
          <p:cNvPr id="7" name="Billede 6" descr="Et billede, der indeholder tekst, kort&#10;&#10;Automatisk genereret beskrivelse">
            <a:extLst>
              <a:ext uri="{FF2B5EF4-FFF2-40B4-BE49-F238E27FC236}">
                <a16:creationId xmlns="" xmlns:a16="http://schemas.microsoft.com/office/drawing/2014/main" id="{A826F18B-F693-4259-B3D4-A5DAB63D3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243673"/>
            <a:ext cx="3785322" cy="2746640"/>
          </a:xfrm>
          <a:prstGeom prst="rect">
            <a:avLst/>
          </a:prstGeom>
        </p:spPr>
      </p:pic>
      <p:pic>
        <p:nvPicPr>
          <p:cNvPr id="9" name="Billede 8" descr="Et billede, der indeholder kort, tekst&#10;&#10;Automatisk genereret beskrivelse">
            <a:extLst>
              <a:ext uri="{FF2B5EF4-FFF2-40B4-BE49-F238E27FC236}">
                <a16:creationId xmlns="" xmlns:a16="http://schemas.microsoft.com/office/drawing/2014/main" id="{0539A3A4-6CA7-48C8-B53C-EBB63C60D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60" y="2245360"/>
            <a:ext cx="3785322" cy="275336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="" xmlns:a16="http://schemas.microsoft.com/office/drawing/2014/main" id="{AA6580E0-BBD5-409E-BF99-4C6134C7A26C}"/>
              </a:ext>
            </a:extLst>
          </p:cNvPr>
          <p:cNvSpPr txBox="1"/>
          <p:nvPr/>
        </p:nvSpPr>
        <p:spPr>
          <a:xfrm>
            <a:off x="1645920" y="1694091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2007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="" xmlns:a16="http://schemas.microsoft.com/office/drawing/2014/main" id="{548185BD-9246-44F7-9ECB-CD5F11C6FD48}"/>
              </a:ext>
            </a:extLst>
          </p:cNvPr>
          <p:cNvSpPr txBox="1"/>
          <p:nvPr/>
        </p:nvSpPr>
        <p:spPr>
          <a:xfrm>
            <a:off x="5781040" y="1694091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2012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="" xmlns:a16="http://schemas.microsoft.com/office/drawing/2014/main" id="{D1CB3D64-4BBB-41C4-8A86-3CE5270C10B9}"/>
              </a:ext>
            </a:extLst>
          </p:cNvPr>
          <p:cNvSpPr txBox="1"/>
          <p:nvPr/>
        </p:nvSpPr>
        <p:spPr>
          <a:xfrm>
            <a:off x="9977842" y="1694091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2017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="" xmlns:a16="http://schemas.microsoft.com/office/drawing/2014/main" id="{79D22472-F2AD-457F-A42E-A537EC9DF48B}"/>
              </a:ext>
            </a:extLst>
          </p:cNvPr>
          <p:cNvSpPr txBox="1"/>
          <p:nvPr/>
        </p:nvSpPr>
        <p:spPr>
          <a:xfrm>
            <a:off x="676274" y="5800725"/>
            <a:ext cx="353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*Miljøstyrelsens Danmarkskort – Veje i by 4m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="" xmlns:a16="http://schemas.microsoft.com/office/drawing/2014/main" id="{B8CF9FD7-BF95-46E2-9FC7-4DDD517BA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1" y="5229225"/>
            <a:ext cx="1457325" cy="1143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="" xmlns:a16="http://schemas.microsoft.com/office/drawing/2014/main" id="{86A9A858-6F86-46DD-95B9-0BBF4282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0" y="365125"/>
            <a:ext cx="10365259" cy="1325563"/>
          </a:xfrm>
        </p:spPr>
        <p:txBody>
          <a:bodyPr>
            <a:normAutofit/>
          </a:bodyPr>
          <a:lstStyle/>
          <a:p>
            <a:pPr algn="ctr"/>
            <a:r>
              <a:rPr lang="da-DK" sz="3200" dirty="0"/>
              <a:t>Udviklingen i</a:t>
            </a:r>
            <a:r>
              <a:rPr lang="da-DK" sz="3200" dirty="0" smtClean="0"/>
              <a:t> </a:t>
            </a:r>
            <a:r>
              <a:rPr lang="da-DK" sz="3200" dirty="0"/>
              <a:t>vejstøjen i Gladsaxe Kommune gennem tiden*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="" xmlns:a16="http://schemas.microsoft.com/office/drawing/2014/main" id="{E686DF15-137A-4581-9DE6-9391791BD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18" y="72614"/>
            <a:ext cx="1198202" cy="8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F4A6FC-6A38-40C0-8878-1000CBD0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234"/>
            <a:ext cx="10515600" cy="1325563"/>
          </a:xfrm>
        </p:spPr>
        <p:txBody>
          <a:bodyPr/>
          <a:lstStyle/>
          <a:p>
            <a:r>
              <a:rPr lang="da-DK" dirty="0"/>
              <a:t>Vejdirektoratets</a:t>
            </a:r>
            <a:r>
              <a:rPr lang="en-US" dirty="0"/>
              <a:t> Motoring 3 VVM </a:t>
            </a:r>
            <a:r>
              <a:rPr lang="en-US" dirty="0" err="1"/>
              <a:t>fra</a:t>
            </a:r>
            <a:r>
              <a:rPr lang="en-US" dirty="0"/>
              <a:t> 2002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11F509BE-E8BC-44D4-9405-525A2B81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07" y="4430910"/>
            <a:ext cx="9001125" cy="207645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1A60C008-5B3C-43FB-937E-F8F895AB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767" y="1933079"/>
            <a:ext cx="9300465" cy="20764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="" xmlns:a16="http://schemas.microsoft.com/office/drawing/2014/main" id="{03069C4E-AF00-46C5-BEF9-146069C67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1" y="80789"/>
            <a:ext cx="1198202" cy="85099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="" xmlns:a16="http://schemas.microsoft.com/office/drawing/2014/main" id="{CF294527-BC4E-47B3-8A69-65E1610A94E8}"/>
              </a:ext>
            </a:extLst>
          </p:cNvPr>
          <p:cNvSpPr txBox="1"/>
          <p:nvPr/>
        </p:nvSpPr>
        <p:spPr>
          <a:xfrm>
            <a:off x="1745106" y="1823543"/>
            <a:ext cx="468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Normal skærm på 4 meter som anlagt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="" xmlns:a16="http://schemas.microsoft.com/office/drawing/2014/main" id="{B3EEB8AE-10AA-486C-95DB-F009612AC295}"/>
              </a:ext>
            </a:extLst>
          </p:cNvPr>
          <p:cNvSpPr txBox="1"/>
          <p:nvPr/>
        </p:nvSpPr>
        <p:spPr>
          <a:xfrm>
            <a:off x="1745106" y="4061578"/>
            <a:ext cx="497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Krum skærm 8-10 meter som undersøgt I VVM</a:t>
            </a:r>
          </a:p>
        </p:txBody>
      </p:sp>
    </p:spTree>
    <p:extLst>
      <p:ext uri="{BB962C8B-B14F-4D97-AF65-F5344CB8AC3E}">
        <p14:creationId xmlns:p14="http://schemas.microsoft.com/office/powerpoint/2010/main" val="285381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>
            <a:extLst>
              <a:ext uri="{FF2B5EF4-FFF2-40B4-BE49-F238E27FC236}">
                <a16:creationId xmlns="" xmlns:a16="http://schemas.microsoft.com/office/drawing/2014/main" id="{85AE7508-3327-4E4C-B518-E6DCA430B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84357"/>
              </p:ext>
            </p:extLst>
          </p:nvPr>
        </p:nvGraphicFramePr>
        <p:xfrm>
          <a:off x="320040" y="2520012"/>
          <a:ext cx="11496824" cy="3977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2021">
                  <a:extLst>
                    <a:ext uri="{9D8B030D-6E8A-4147-A177-3AD203B41FA5}">
                      <a16:colId xmlns="" xmlns:a16="http://schemas.microsoft.com/office/drawing/2014/main" val="948689395"/>
                    </a:ext>
                  </a:extLst>
                </a:gridCol>
                <a:gridCol w="2170173">
                  <a:extLst>
                    <a:ext uri="{9D8B030D-6E8A-4147-A177-3AD203B41FA5}">
                      <a16:colId xmlns="" xmlns:a16="http://schemas.microsoft.com/office/drawing/2014/main" val="562674965"/>
                    </a:ext>
                  </a:extLst>
                </a:gridCol>
                <a:gridCol w="2174946">
                  <a:extLst>
                    <a:ext uri="{9D8B030D-6E8A-4147-A177-3AD203B41FA5}">
                      <a16:colId xmlns="" xmlns:a16="http://schemas.microsoft.com/office/drawing/2014/main" val="2894546164"/>
                    </a:ext>
                  </a:extLst>
                </a:gridCol>
                <a:gridCol w="2424738">
                  <a:extLst>
                    <a:ext uri="{9D8B030D-6E8A-4147-A177-3AD203B41FA5}">
                      <a16:colId xmlns="" xmlns:a16="http://schemas.microsoft.com/office/drawing/2014/main" val="68144139"/>
                    </a:ext>
                  </a:extLst>
                </a:gridCol>
                <a:gridCol w="2174946">
                  <a:extLst>
                    <a:ext uri="{9D8B030D-6E8A-4147-A177-3AD203B41FA5}">
                      <a16:colId xmlns="" xmlns:a16="http://schemas.microsoft.com/office/drawing/2014/main" val="2574928874"/>
                    </a:ext>
                  </a:extLst>
                </a:gridCol>
              </a:tblGrid>
              <a:tr h="163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Etage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</a:rPr>
                        <a:t>Beregningshøjde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Uden skærm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4 m normal skærm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8-10 m krum skærm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extLst>
                  <a:ext uri="{0D108BD9-81ED-4DB2-BD59-A6C34878D82A}">
                    <a16:rowId xmlns="" xmlns:a16="http://schemas.microsoft.com/office/drawing/2014/main" val="2766580611"/>
                  </a:ext>
                </a:extLst>
              </a:tr>
              <a:tr h="584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-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m 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dB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dB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dB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extLst>
                  <a:ext uri="{0D108BD9-81ED-4DB2-BD59-A6C34878D82A}">
                    <a16:rowId xmlns="" xmlns:a16="http://schemas.microsoft.com/office/drawing/2014/main" val="458508101"/>
                  </a:ext>
                </a:extLst>
              </a:tr>
              <a:tr h="584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Stue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1,5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71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60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</a:rPr>
                        <a:t>53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extLst>
                  <a:ext uri="{0D108BD9-81ED-4DB2-BD59-A6C34878D82A}">
                    <a16:rowId xmlns="" xmlns:a16="http://schemas.microsoft.com/office/drawing/2014/main" val="2457489629"/>
                  </a:ext>
                </a:extLst>
              </a:tr>
              <a:tr h="58470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a-DK" sz="3000" dirty="0">
                          <a:effectLst/>
                        </a:rPr>
                        <a:t>        1. sal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</a:rPr>
                        <a:t>4,3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74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62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54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extLst>
                  <a:ext uri="{0D108BD9-81ED-4DB2-BD59-A6C34878D82A}">
                    <a16:rowId xmlns="" xmlns:a16="http://schemas.microsoft.com/office/drawing/2014/main" val="2305559700"/>
                  </a:ext>
                </a:extLst>
              </a:tr>
              <a:tr h="584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4. sal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12,7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77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>
                          <a:effectLst/>
                        </a:rPr>
                        <a:t>72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</a:rPr>
                        <a:t>56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832" marR="171832" marT="0" marB="0"/>
                </a:tc>
                <a:extLst>
                  <a:ext uri="{0D108BD9-81ED-4DB2-BD59-A6C34878D82A}">
                    <a16:rowId xmlns="" xmlns:a16="http://schemas.microsoft.com/office/drawing/2014/main" val="1838279824"/>
                  </a:ext>
                </a:extLst>
              </a:tr>
            </a:tbl>
          </a:graphicData>
        </a:graphic>
      </p:graphicFrame>
      <p:sp>
        <p:nvSpPr>
          <p:cNvPr id="6" name="Titel 5">
            <a:extLst>
              <a:ext uri="{FF2B5EF4-FFF2-40B4-BE49-F238E27FC236}">
                <a16:creationId xmlns="" xmlns:a16="http://schemas.microsoft.com/office/drawing/2014/main" id="{7545CD75-7630-4A7D-AF79-B20B7E84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762"/>
            <a:ext cx="10515600" cy="1325563"/>
          </a:xfrm>
        </p:spPr>
        <p:txBody>
          <a:bodyPr/>
          <a:lstStyle/>
          <a:p>
            <a:r>
              <a:rPr lang="en-US" dirty="0" err="1"/>
              <a:t>Vejdirektoratets</a:t>
            </a:r>
            <a:r>
              <a:rPr lang="en-US" dirty="0"/>
              <a:t> Motoring 3 VVM </a:t>
            </a:r>
            <a:r>
              <a:rPr lang="en-US" dirty="0" err="1"/>
              <a:t>fra</a:t>
            </a:r>
            <a:r>
              <a:rPr lang="en-US" dirty="0"/>
              <a:t> 2002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="" xmlns:a16="http://schemas.microsoft.com/office/drawing/2014/main" id="{D5A07317-87D5-49A1-A1F9-E08C634FD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8" y="89698"/>
            <a:ext cx="1198202" cy="8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7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E562126-EAA3-4FAC-95DA-5EBD43A3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Konklusion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9C69EE34-21C8-47C7-BC01-87618F44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60456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sz="1800" dirty="0">
                <a:cs typeface="Arial" panose="020B0604020202020204" pitchFamily="34" charset="0"/>
              </a:rPr>
              <a:t>Den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traditionelle 3-4 m høje</a:t>
            </a: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a-DK" sz="1800" b="1" smtClean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skærm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på Motorring 3 giver en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utilstrækkelig 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dæmpning af trafikstøjen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Gladsaxe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Kommune.</a:t>
            </a:r>
          </a:p>
          <a:p>
            <a:pPr>
              <a:lnSpc>
                <a:spcPct val="120000"/>
              </a:lnSpc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Anvendelse af støjdæmpende asfalt og støjsvage dæk er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en løsning på støjproblemerne, men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en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af en tilfredsstillende løsning, som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vil være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brugen af en 8-10 m høj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Krum skærm.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 modul opbygning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af den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Krumme skærm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vil være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, så man kan øge overdækningen af motorvejen ved simpel tilføjelse af skærm elementer efterhånden som behovet måtte vise sig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form af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stigende støj fra trafikken.</a:t>
            </a:r>
          </a:p>
          <a:p>
            <a:pPr>
              <a:lnSpc>
                <a:spcPct val="120000"/>
              </a:lnSpc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Ved </a:t>
            </a:r>
            <a:r>
              <a:rPr lang="da-D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fremtidig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anlæggelse af motorvej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gennem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tætbebyggede områder, som Motorring 3, skal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forløbe i en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underjordisk tunnel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, så støjproblemerne bliver løst en gang for alle.</a:t>
            </a:r>
          </a:p>
          <a:p>
            <a:pPr>
              <a:lnSpc>
                <a:spcPct val="120000"/>
              </a:lnSpc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Ved </a:t>
            </a:r>
            <a:r>
              <a:rPr lang="da-D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fremtidig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anlæggelse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af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motorvej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nær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tætbebyggede områder, som Hillerød motorvejen, skærmes disse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områder dels mod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trafikstøj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med krumme skærme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 og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dels mod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synet af skærmene med et 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grønt tætbevokset område m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ellem skærm og bebyggelse.</a:t>
            </a:r>
          </a:p>
          <a:p>
            <a:endParaRPr lang="en-US" sz="1800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FC2C4AF8-1D4D-40A7-BA29-1D1D60C9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9" y="176910"/>
            <a:ext cx="1198202" cy="8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128</Words>
  <Application>Microsoft Office PowerPoint</Application>
  <PresentationFormat>Brugerdefineret</PresentationFormat>
  <Paragraphs>44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Office-tema</vt:lpstr>
      <vt:lpstr>Foretræde for Transportudvalget 5. November 2019 om trafikstøj i Gladsaxe Kommune  Sammenslutningen af grundejerforeninger i Gladsaxe Kommune  v. Formand Flemming Yssing Hansen</vt:lpstr>
      <vt:lpstr>Kort over Gladsaxe og omegn fra Vejdirektoratets støjhandlingsplan 2018-2023</vt:lpstr>
      <vt:lpstr>PowerPoint-præsentation</vt:lpstr>
      <vt:lpstr>Udviklingen i vejstøjen i Gladsaxe Kommune gennem tiden*</vt:lpstr>
      <vt:lpstr>Vejdirektoratets Motoring 3 VVM fra 2002</vt:lpstr>
      <vt:lpstr>Vejdirektoratets Motoring 3 VVM fra 2002</vt:lpstr>
      <vt:lpstr>Konklusion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Jakob Skovgaard Koed</dc:creator>
  <cp:lastModifiedBy>Haspegaarden</cp:lastModifiedBy>
  <cp:revision>20</cp:revision>
  <dcterms:created xsi:type="dcterms:W3CDTF">2019-10-12T07:41:13Z</dcterms:created>
  <dcterms:modified xsi:type="dcterms:W3CDTF">2019-10-17T09:06:09Z</dcterms:modified>
</cp:coreProperties>
</file>